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A0776DF-D498-4DDE-BB9D-B42452510693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94C80761-539A-4599-B988-6B9390CC131C}">
      <dgm:prSet phldrT="[Text]" custT="1"/>
      <dgm:spPr>
        <a:solidFill>
          <a:srgbClr val="00B050">
            <a:alpha val="50000"/>
          </a:srgbClr>
        </a:solidFill>
      </dgm:spPr>
      <dgm:t>
        <a:bodyPr/>
        <a:lstStyle/>
        <a:p>
          <a:endParaRPr lang="en-US" sz="1800"/>
        </a:p>
        <a:p>
          <a:endParaRPr lang="en-US" sz="1800"/>
        </a:p>
        <a:p>
          <a:r>
            <a:rPr lang="en-US" sz="2800"/>
            <a:t>Science</a:t>
          </a:r>
        </a:p>
      </dgm:t>
    </dgm:pt>
    <dgm:pt modelId="{999D626C-4EB3-4845-8CB2-14B36490161B}" type="parTrans" cxnId="{F03611ED-51ED-40B6-AC04-896C6B9047E6}">
      <dgm:prSet/>
      <dgm:spPr/>
      <dgm:t>
        <a:bodyPr/>
        <a:lstStyle/>
        <a:p>
          <a:endParaRPr lang="en-US"/>
        </a:p>
      </dgm:t>
    </dgm:pt>
    <dgm:pt modelId="{0ED1A2AC-147F-4A7C-BFDA-E6AFC574AC5C}" type="sibTrans" cxnId="{F03611ED-51ED-40B6-AC04-896C6B9047E6}">
      <dgm:prSet/>
      <dgm:spPr/>
      <dgm:t>
        <a:bodyPr/>
        <a:lstStyle/>
        <a:p>
          <a:endParaRPr lang="en-US"/>
        </a:p>
      </dgm:t>
    </dgm:pt>
    <dgm:pt modelId="{EA492312-53F0-4D00-9F64-15CECED32895}">
      <dgm:prSet phldrT="[Text]"/>
      <dgm:spPr>
        <a:solidFill>
          <a:srgbClr val="FFFF00">
            <a:alpha val="50000"/>
          </a:srgbClr>
        </a:solidFill>
      </dgm:spPr>
      <dgm:t>
        <a:bodyPr/>
        <a:lstStyle/>
        <a:p>
          <a:r>
            <a:rPr lang="en-US"/>
            <a:t>Religion</a:t>
          </a:r>
        </a:p>
      </dgm:t>
    </dgm:pt>
    <dgm:pt modelId="{D79643F3-307E-40C5-A743-63D8CA43380C}" type="parTrans" cxnId="{82F8A3D8-91F1-48CC-B257-4413FBBCAD41}">
      <dgm:prSet/>
      <dgm:spPr/>
      <dgm:t>
        <a:bodyPr/>
        <a:lstStyle/>
        <a:p>
          <a:endParaRPr lang="en-US"/>
        </a:p>
      </dgm:t>
    </dgm:pt>
    <dgm:pt modelId="{4CCD4BEE-9B93-493B-8886-F684D2301967}" type="sibTrans" cxnId="{82F8A3D8-91F1-48CC-B257-4413FBBCAD41}">
      <dgm:prSet/>
      <dgm:spPr/>
      <dgm:t>
        <a:bodyPr/>
        <a:lstStyle/>
        <a:p>
          <a:endParaRPr lang="en-US"/>
        </a:p>
      </dgm:t>
    </dgm:pt>
    <dgm:pt modelId="{65072758-9AB8-4DB7-A36F-1A391CF1D6BB}">
      <dgm:prSet phldrT="[Text]" custT="1"/>
      <dgm:spPr>
        <a:solidFill>
          <a:srgbClr val="7030A0">
            <a:alpha val="50000"/>
          </a:srgbClr>
        </a:solidFill>
      </dgm:spPr>
      <dgm:t>
        <a:bodyPr/>
        <a:lstStyle/>
        <a:p>
          <a:r>
            <a:rPr lang="en-US" sz="1400"/>
            <a:t>Politics</a:t>
          </a:r>
        </a:p>
      </dgm:t>
    </dgm:pt>
    <dgm:pt modelId="{A2D7F9A8-1C7F-4B2B-83F1-3D92782A1ACE}" type="parTrans" cxnId="{4DF500DE-30E4-4D97-BB36-7029178879F0}">
      <dgm:prSet/>
      <dgm:spPr/>
      <dgm:t>
        <a:bodyPr/>
        <a:lstStyle/>
        <a:p>
          <a:endParaRPr lang="en-US"/>
        </a:p>
      </dgm:t>
    </dgm:pt>
    <dgm:pt modelId="{9B5437C2-8F63-49CF-B6B0-AA5910265B8C}" type="sibTrans" cxnId="{4DF500DE-30E4-4D97-BB36-7029178879F0}">
      <dgm:prSet/>
      <dgm:spPr/>
      <dgm:t>
        <a:bodyPr/>
        <a:lstStyle/>
        <a:p>
          <a:endParaRPr lang="en-US"/>
        </a:p>
      </dgm:t>
    </dgm:pt>
    <dgm:pt modelId="{536337E1-7951-47ED-B9E8-2D37DC9CF737}">
      <dgm:prSet phldrT="[Text]"/>
      <dgm:spPr/>
      <dgm:t>
        <a:bodyPr/>
        <a:lstStyle/>
        <a:p>
          <a:r>
            <a:rPr lang="en-US"/>
            <a:t>Society</a:t>
          </a:r>
        </a:p>
      </dgm:t>
    </dgm:pt>
    <dgm:pt modelId="{7E2459AE-43A2-4119-B96B-B24F7E3C837C}" type="parTrans" cxnId="{F669CF4A-6889-4D64-A70E-7920572BFFE9}">
      <dgm:prSet/>
      <dgm:spPr/>
      <dgm:t>
        <a:bodyPr/>
        <a:lstStyle/>
        <a:p>
          <a:endParaRPr lang="en-US"/>
        </a:p>
      </dgm:t>
    </dgm:pt>
    <dgm:pt modelId="{66FD02DE-58C9-44D3-ACEE-FBBBC16086BF}" type="sibTrans" cxnId="{F669CF4A-6889-4D64-A70E-7920572BFFE9}">
      <dgm:prSet/>
      <dgm:spPr/>
      <dgm:t>
        <a:bodyPr/>
        <a:lstStyle/>
        <a:p>
          <a:endParaRPr lang="en-US"/>
        </a:p>
      </dgm:t>
    </dgm:pt>
    <dgm:pt modelId="{F0DAD6D9-DD87-46EF-8096-5D7FB54AF7BD}" type="pres">
      <dgm:prSet presAssocID="{6A0776DF-D498-4DDE-BB9D-B42452510693}" presName="compositeShape" presStyleCnt="0">
        <dgm:presLayoutVars>
          <dgm:chMax val="7"/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D394A6A8-2D2B-4D95-87DC-920485D2FD1B}" type="pres">
      <dgm:prSet presAssocID="{94C80761-539A-4599-B988-6B9390CC131C}" presName="circ1" presStyleLbl="vennNode1" presStyleIdx="0" presStyleCnt="4" custScaleX="116951" custScaleY="117869" custLinFactNeighborX="-19962" custLinFactNeighborY="48161"/>
      <dgm:spPr/>
      <dgm:t>
        <a:bodyPr/>
        <a:lstStyle/>
        <a:p>
          <a:endParaRPr lang="en-US"/>
        </a:p>
      </dgm:t>
    </dgm:pt>
    <dgm:pt modelId="{4330BD8C-58B0-4715-B73F-07ED963A8802}" type="pres">
      <dgm:prSet presAssocID="{94C80761-539A-4599-B988-6B9390CC131C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2BE3890-8F99-46B0-9FC9-952EE435AF49}" type="pres">
      <dgm:prSet presAssocID="{EA492312-53F0-4D00-9F64-15CECED32895}" presName="circ2" presStyleLbl="vennNode1" presStyleIdx="1" presStyleCnt="4" custScaleX="71245" custScaleY="64794" custLinFactNeighborX="7013" custLinFactNeighborY="30764"/>
      <dgm:spPr/>
      <dgm:t>
        <a:bodyPr/>
        <a:lstStyle/>
        <a:p>
          <a:endParaRPr lang="en-US"/>
        </a:p>
      </dgm:t>
    </dgm:pt>
    <dgm:pt modelId="{7E702C38-71AD-41A3-8FE8-1C0D728EFDCD}" type="pres">
      <dgm:prSet presAssocID="{EA492312-53F0-4D00-9F64-15CECED32895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E4CD379-B8F9-485F-9FCD-390D99E03D56}" type="pres">
      <dgm:prSet presAssocID="{65072758-9AB8-4DB7-A36F-1A391CF1D6BB}" presName="circ3" presStyleLbl="vennNode1" presStyleIdx="2" presStyleCnt="4" custAng="0" custScaleX="68507" custScaleY="68298" custLinFactY="-16876" custLinFactNeighborX="-22321" custLinFactNeighborY="-100000"/>
      <dgm:spPr/>
      <dgm:t>
        <a:bodyPr/>
        <a:lstStyle/>
        <a:p>
          <a:endParaRPr lang="en-US"/>
        </a:p>
      </dgm:t>
    </dgm:pt>
    <dgm:pt modelId="{C55DCB36-B11E-40E7-ABDB-5526DA24D949}" type="pres">
      <dgm:prSet presAssocID="{65072758-9AB8-4DB7-A36F-1A391CF1D6BB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17A0093-4131-4A85-A92E-782D5C228AF5}" type="pres">
      <dgm:prSet presAssocID="{536337E1-7951-47ED-B9E8-2D37DC9CF737}" presName="circ4" presStyleLbl="vennNode1" presStyleIdx="3" presStyleCnt="4" custScaleX="67310" custScaleY="63127" custLinFactNeighborX="-44089" custLinFactNeighborY="32350"/>
      <dgm:spPr/>
      <dgm:t>
        <a:bodyPr/>
        <a:lstStyle/>
        <a:p>
          <a:endParaRPr lang="en-US"/>
        </a:p>
      </dgm:t>
    </dgm:pt>
    <dgm:pt modelId="{6718DC14-5612-4519-94A0-C5F46A45064B}" type="pres">
      <dgm:prSet presAssocID="{536337E1-7951-47ED-B9E8-2D37DC9CF737}" presName="circ4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F669CF4A-6889-4D64-A70E-7920572BFFE9}" srcId="{6A0776DF-D498-4DDE-BB9D-B42452510693}" destId="{536337E1-7951-47ED-B9E8-2D37DC9CF737}" srcOrd="3" destOrd="0" parTransId="{7E2459AE-43A2-4119-B96B-B24F7E3C837C}" sibTransId="{66FD02DE-58C9-44D3-ACEE-FBBBC16086BF}"/>
    <dgm:cxn modelId="{E4DFE380-AD9A-4299-8FF4-7FE3BCBEEF13}" type="presOf" srcId="{94C80761-539A-4599-B988-6B9390CC131C}" destId="{D394A6A8-2D2B-4D95-87DC-920485D2FD1B}" srcOrd="0" destOrd="0" presId="urn:microsoft.com/office/officeart/2005/8/layout/venn1"/>
    <dgm:cxn modelId="{82F8A3D8-91F1-48CC-B257-4413FBBCAD41}" srcId="{6A0776DF-D498-4DDE-BB9D-B42452510693}" destId="{EA492312-53F0-4D00-9F64-15CECED32895}" srcOrd="1" destOrd="0" parTransId="{D79643F3-307E-40C5-A743-63D8CA43380C}" sibTransId="{4CCD4BEE-9B93-493B-8886-F684D2301967}"/>
    <dgm:cxn modelId="{F03611ED-51ED-40B6-AC04-896C6B9047E6}" srcId="{6A0776DF-D498-4DDE-BB9D-B42452510693}" destId="{94C80761-539A-4599-B988-6B9390CC131C}" srcOrd="0" destOrd="0" parTransId="{999D626C-4EB3-4845-8CB2-14B36490161B}" sibTransId="{0ED1A2AC-147F-4A7C-BFDA-E6AFC574AC5C}"/>
    <dgm:cxn modelId="{E7A29F5F-7EE3-476A-8519-B3D3D910D376}" type="presOf" srcId="{EA492312-53F0-4D00-9F64-15CECED32895}" destId="{7E702C38-71AD-41A3-8FE8-1C0D728EFDCD}" srcOrd="1" destOrd="0" presId="urn:microsoft.com/office/officeart/2005/8/layout/venn1"/>
    <dgm:cxn modelId="{A36BA11D-F6AC-4EA1-A5A4-5ACD58B73B8E}" type="presOf" srcId="{65072758-9AB8-4DB7-A36F-1A391CF1D6BB}" destId="{C55DCB36-B11E-40E7-ABDB-5526DA24D949}" srcOrd="1" destOrd="0" presId="urn:microsoft.com/office/officeart/2005/8/layout/venn1"/>
    <dgm:cxn modelId="{DA91023D-16B4-4FE3-AC97-F2AA7AD93007}" type="presOf" srcId="{6A0776DF-D498-4DDE-BB9D-B42452510693}" destId="{F0DAD6D9-DD87-46EF-8096-5D7FB54AF7BD}" srcOrd="0" destOrd="0" presId="urn:microsoft.com/office/officeart/2005/8/layout/venn1"/>
    <dgm:cxn modelId="{F88E26B8-3CD8-43D2-A1A1-B10C77446E22}" type="presOf" srcId="{EA492312-53F0-4D00-9F64-15CECED32895}" destId="{92BE3890-8F99-46B0-9FC9-952EE435AF49}" srcOrd="0" destOrd="0" presId="urn:microsoft.com/office/officeart/2005/8/layout/venn1"/>
    <dgm:cxn modelId="{ACBEAE9B-C3A0-463E-A683-613091DE8AFD}" type="presOf" srcId="{65072758-9AB8-4DB7-A36F-1A391CF1D6BB}" destId="{2E4CD379-B8F9-485F-9FCD-390D99E03D56}" srcOrd="0" destOrd="0" presId="urn:microsoft.com/office/officeart/2005/8/layout/venn1"/>
    <dgm:cxn modelId="{E4E268A5-D618-4DD2-B3DE-4BA2A108081E}" type="presOf" srcId="{94C80761-539A-4599-B988-6B9390CC131C}" destId="{4330BD8C-58B0-4715-B73F-07ED963A8802}" srcOrd="1" destOrd="0" presId="urn:microsoft.com/office/officeart/2005/8/layout/venn1"/>
    <dgm:cxn modelId="{4DF500DE-30E4-4D97-BB36-7029178879F0}" srcId="{6A0776DF-D498-4DDE-BB9D-B42452510693}" destId="{65072758-9AB8-4DB7-A36F-1A391CF1D6BB}" srcOrd="2" destOrd="0" parTransId="{A2D7F9A8-1C7F-4B2B-83F1-3D92782A1ACE}" sibTransId="{9B5437C2-8F63-49CF-B6B0-AA5910265B8C}"/>
    <dgm:cxn modelId="{2EC3AD01-7F8F-4A86-AF4F-CB97375AF72A}" type="presOf" srcId="{536337E1-7951-47ED-B9E8-2D37DC9CF737}" destId="{6718DC14-5612-4519-94A0-C5F46A45064B}" srcOrd="1" destOrd="0" presId="urn:microsoft.com/office/officeart/2005/8/layout/venn1"/>
    <dgm:cxn modelId="{DA4F9389-E9E6-405E-92D0-A1720995FC57}" type="presOf" srcId="{536337E1-7951-47ED-B9E8-2D37DC9CF737}" destId="{A17A0093-4131-4A85-A92E-782D5C228AF5}" srcOrd="0" destOrd="0" presId="urn:microsoft.com/office/officeart/2005/8/layout/venn1"/>
    <dgm:cxn modelId="{2990BF94-38B3-4DE6-9E63-87CE05E3E623}" type="presParOf" srcId="{F0DAD6D9-DD87-46EF-8096-5D7FB54AF7BD}" destId="{D394A6A8-2D2B-4D95-87DC-920485D2FD1B}" srcOrd="0" destOrd="0" presId="urn:microsoft.com/office/officeart/2005/8/layout/venn1"/>
    <dgm:cxn modelId="{A48D8AA0-8EF0-48CB-8D73-5D4FE692FF59}" type="presParOf" srcId="{F0DAD6D9-DD87-46EF-8096-5D7FB54AF7BD}" destId="{4330BD8C-58B0-4715-B73F-07ED963A8802}" srcOrd="1" destOrd="0" presId="urn:microsoft.com/office/officeart/2005/8/layout/venn1"/>
    <dgm:cxn modelId="{18821E66-EEFD-4D80-8DA3-C92EEB65972F}" type="presParOf" srcId="{F0DAD6D9-DD87-46EF-8096-5D7FB54AF7BD}" destId="{92BE3890-8F99-46B0-9FC9-952EE435AF49}" srcOrd="2" destOrd="0" presId="urn:microsoft.com/office/officeart/2005/8/layout/venn1"/>
    <dgm:cxn modelId="{EA8401FD-B4F0-4E20-AF56-8CFC4AB2AE0E}" type="presParOf" srcId="{F0DAD6D9-DD87-46EF-8096-5D7FB54AF7BD}" destId="{7E702C38-71AD-41A3-8FE8-1C0D728EFDCD}" srcOrd="3" destOrd="0" presId="urn:microsoft.com/office/officeart/2005/8/layout/venn1"/>
    <dgm:cxn modelId="{2F8122C0-DD54-4CDE-A372-0BF3B4CA629D}" type="presParOf" srcId="{F0DAD6D9-DD87-46EF-8096-5D7FB54AF7BD}" destId="{2E4CD379-B8F9-485F-9FCD-390D99E03D56}" srcOrd="4" destOrd="0" presId="urn:microsoft.com/office/officeart/2005/8/layout/venn1"/>
    <dgm:cxn modelId="{319A98D5-9FA4-43D5-8179-181064F426F8}" type="presParOf" srcId="{F0DAD6D9-DD87-46EF-8096-5D7FB54AF7BD}" destId="{C55DCB36-B11E-40E7-ABDB-5526DA24D949}" srcOrd="5" destOrd="0" presId="urn:microsoft.com/office/officeart/2005/8/layout/venn1"/>
    <dgm:cxn modelId="{7ADF8752-FBBF-43A2-BE40-B0A7B1DCF7F7}" type="presParOf" srcId="{F0DAD6D9-DD87-46EF-8096-5D7FB54AF7BD}" destId="{A17A0093-4131-4A85-A92E-782D5C228AF5}" srcOrd="6" destOrd="0" presId="urn:microsoft.com/office/officeart/2005/8/layout/venn1"/>
    <dgm:cxn modelId="{1490959F-0C99-4672-8C04-D49167925CD0}" type="presParOf" srcId="{F0DAD6D9-DD87-46EF-8096-5D7FB54AF7BD}" destId="{6718DC14-5612-4519-94A0-C5F46A45064B}" srcOrd="7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D394A6A8-2D2B-4D95-87DC-920485D2FD1B}">
      <dsp:nvSpPr>
        <dsp:cNvPr id="0" name=""/>
        <dsp:cNvSpPr/>
      </dsp:nvSpPr>
      <dsp:spPr>
        <a:xfrm>
          <a:off x="1447810" y="1142991"/>
          <a:ext cx="2496603" cy="2516200"/>
        </a:xfrm>
        <a:prstGeom prst="ellipse">
          <a:avLst/>
        </a:prstGeom>
        <a:solidFill>
          <a:srgbClr val="00B050">
            <a:alpha val="50000"/>
          </a:srgb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800" kern="1200"/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800" kern="1200"/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/>
            <a:t>Science</a:t>
          </a:r>
        </a:p>
      </dsp:txBody>
      <dsp:txXfrm>
        <a:off x="1735880" y="1481710"/>
        <a:ext cx="1920464" cy="798409"/>
      </dsp:txXfrm>
    </dsp:sp>
    <dsp:sp modelId="{92BE3890-8F99-46B0-9FC9-952EE435AF49}">
      <dsp:nvSpPr>
        <dsp:cNvPr id="0" name=""/>
        <dsp:cNvSpPr/>
      </dsp:nvSpPr>
      <dsp:spPr>
        <a:xfrm>
          <a:off x="3455723" y="2282330"/>
          <a:ext cx="1520897" cy="1383185"/>
        </a:xfrm>
        <a:prstGeom prst="ellipse">
          <a:avLst/>
        </a:prstGeom>
        <a:solidFill>
          <a:srgbClr val="FFFF00">
            <a:alpha val="50000"/>
          </a:srgb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/>
            <a:t>Religion</a:t>
          </a:r>
        </a:p>
      </dsp:txBody>
      <dsp:txXfrm>
        <a:off x="4274668" y="2441928"/>
        <a:ext cx="584960" cy="1063988"/>
      </dsp:txXfrm>
    </dsp:sp>
    <dsp:sp modelId="{2E4CD379-B8F9-485F-9FCD-390D99E03D56}">
      <dsp:nvSpPr>
        <dsp:cNvPr id="0" name=""/>
        <dsp:cNvSpPr/>
      </dsp:nvSpPr>
      <dsp:spPr>
        <a:xfrm>
          <a:off x="1914529" y="37408"/>
          <a:ext cx="1462448" cy="1457986"/>
        </a:xfrm>
        <a:prstGeom prst="ellipse">
          <a:avLst/>
        </a:prstGeom>
        <a:solidFill>
          <a:srgbClr val="7030A0">
            <a:alpha val="50000"/>
          </a:srgb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/>
            <a:t>Politics</a:t>
          </a:r>
        </a:p>
      </dsp:txBody>
      <dsp:txXfrm>
        <a:off x="2083273" y="836497"/>
        <a:ext cx="1124960" cy="462630"/>
      </dsp:txXfrm>
    </dsp:sp>
    <dsp:sp modelId="{A17A0093-4131-4A85-A92E-782D5C228AF5}">
      <dsp:nvSpPr>
        <dsp:cNvPr id="0" name=""/>
        <dsp:cNvSpPr/>
      </dsp:nvSpPr>
      <dsp:spPr>
        <a:xfrm>
          <a:off x="518401" y="2333980"/>
          <a:ext cx="1436895" cy="134759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/>
            <a:t>Society</a:t>
          </a:r>
        </a:p>
      </dsp:txBody>
      <dsp:txXfrm>
        <a:off x="628932" y="2489472"/>
        <a:ext cx="552652" cy="103661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Rectangle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9" name="Flowchart: Process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Flowchart: Proces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955DBA68-A27F-44AA-9A96-AE8605CD2F02}" type="datetimeFigureOut">
              <a:rPr lang="en-US" smtClean="0"/>
              <a:pPr/>
              <a:t>2/11/2011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0A314C74-7BA8-46CC-ABAA-A5C26D43267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5" name="Rectangle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Teaching Controversial Issues</a:t>
            </a:r>
            <a:endParaRPr lang="en-US" dirty="0"/>
          </a:p>
        </p:txBody>
      </p:sp>
      <p:graphicFrame>
        <p:nvGraphicFramePr>
          <p:cNvPr id="4" name="Diagram 3"/>
          <p:cNvGraphicFramePr/>
          <p:nvPr/>
        </p:nvGraphicFramePr>
        <p:xfrm>
          <a:off x="1905000" y="2286000"/>
          <a:ext cx="6286500" cy="410527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Keys to Teaching Controversial Issues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Know why the topic is controversial.</a:t>
            </a:r>
          </a:p>
          <a:p>
            <a:r>
              <a:rPr lang="en-US" dirty="0" smtClean="0"/>
              <a:t>Stay current.</a:t>
            </a:r>
          </a:p>
          <a:p>
            <a:r>
              <a:rPr lang="en-US" dirty="0" smtClean="0"/>
              <a:t>Teach at your students’ level.</a:t>
            </a:r>
          </a:p>
          <a:p>
            <a:r>
              <a:rPr lang="en-US" dirty="0" smtClean="0"/>
              <a:t>Stay objective.</a:t>
            </a:r>
          </a:p>
          <a:p>
            <a:r>
              <a:rPr lang="en-US" dirty="0" smtClean="0"/>
              <a:t>Provide structure</a:t>
            </a:r>
          </a:p>
          <a:p>
            <a:pPr lvl="1"/>
            <a:r>
              <a:rPr lang="en-US" dirty="0" smtClean="0"/>
              <a:t>Case studies</a:t>
            </a:r>
          </a:p>
          <a:p>
            <a:pPr lvl="1"/>
            <a:r>
              <a:rPr lang="en-US" dirty="0" smtClean="0"/>
              <a:t>Discussions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Leading Effective Discussions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Know that level at which you want your students to think</a:t>
            </a:r>
          </a:p>
          <a:p>
            <a:r>
              <a:rPr lang="en-US" dirty="0" smtClean="0"/>
              <a:t>Know your topic</a:t>
            </a:r>
          </a:p>
          <a:p>
            <a:r>
              <a:rPr lang="en-US" dirty="0" smtClean="0"/>
              <a:t>Know the purpose of the discussion – what are your goals?</a:t>
            </a:r>
          </a:p>
          <a:p>
            <a:pPr lvl="1"/>
            <a:r>
              <a:rPr lang="en-US" dirty="0" smtClean="0"/>
              <a:t>Leading students to a conclusion?</a:t>
            </a:r>
          </a:p>
          <a:p>
            <a:pPr lvl="1"/>
            <a:r>
              <a:rPr lang="en-US" dirty="0" smtClean="0"/>
              <a:t>Getting students to think critically about an issue?</a:t>
            </a:r>
          </a:p>
          <a:p>
            <a:pPr lvl="1"/>
            <a:r>
              <a:rPr lang="en-US" dirty="0" smtClean="0"/>
              <a:t>Wanting to bring out/introduce certain concepts?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Leading Effective Discussions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Train your students</a:t>
            </a:r>
          </a:p>
          <a:p>
            <a:pPr lvl="1"/>
            <a:r>
              <a:rPr lang="en-US" dirty="0" smtClean="0"/>
              <a:t>Set down or establish guidelines</a:t>
            </a:r>
          </a:p>
          <a:p>
            <a:pPr lvl="1"/>
            <a:r>
              <a:rPr lang="en-US" dirty="0" smtClean="0"/>
              <a:t>This can be done with or without student input</a:t>
            </a:r>
          </a:p>
          <a:p>
            <a:pPr lvl="1">
              <a:buNone/>
            </a:pPr>
            <a:endParaRPr lang="en-US" dirty="0" smtClean="0"/>
          </a:p>
          <a:p>
            <a:r>
              <a:rPr lang="en-US" dirty="0" smtClean="0"/>
              <a:t>Have a game plan</a:t>
            </a:r>
          </a:p>
          <a:p>
            <a:pPr lvl="1"/>
            <a:r>
              <a:rPr lang="en-US" dirty="0" smtClean="0"/>
              <a:t>Write out sample questions</a:t>
            </a:r>
          </a:p>
          <a:p>
            <a:pPr lvl="1"/>
            <a:r>
              <a:rPr lang="en-US" dirty="0" smtClean="0"/>
              <a:t>Try to identify certain “discussion busters” or possible “rabbit trails”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Leading Effective Discussions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Start small</a:t>
            </a:r>
          </a:p>
          <a:p>
            <a:pPr lvl="1"/>
            <a:r>
              <a:rPr lang="en-US" dirty="0" smtClean="0"/>
              <a:t>Don’t plan your first discussion as a period long lesson</a:t>
            </a:r>
          </a:p>
          <a:p>
            <a:pPr lvl="1"/>
            <a:r>
              <a:rPr lang="en-US" dirty="0" smtClean="0"/>
              <a:t>Try 5-10 minutes at the beginning</a:t>
            </a:r>
          </a:p>
          <a:p>
            <a:r>
              <a:rPr lang="en-US" dirty="0" smtClean="0"/>
              <a:t>Structure your discussion as much as possible</a:t>
            </a:r>
          </a:p>
          <a:p>
            <a:pPr lvl="1"/>
            <a:r>
              <a:rPr lang="en-US" dirty="0" smtClean="0"/>
              <a:t>Scenarios/case studies</a:t>
            </a:r>
          </a:p>
          <a:p>
            <a:pPr lvl="1"/>
            <a:r>
              <a:rPr lang="en-US" dirty="0" smtClean="0"/>
              <a:t>Role playing</a:t>
            </a:r>
          </a:p>
          <a:p>
            <a:pPr lvl="1"/>
            <a:r>
              <a:rPr lang="en-US" dirty="0" smtClean="0"/>
              <a:t>Time limits</a:t>
            </a:r>
          </a:p>
          <a:p>
            <a:pPr lvl="1"/>
            <a:r>
              <a:rPr lang="en-US" dirty="0" smtClean="0"/>
              <a:t>Specific questions for students to address</a:t>
            </a:r>
          </a:p>
          <a:p>
            <a:pPr lvl="1"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18</TotalTime>
  <Words>170</Words>
  <Application>Microsoft Office PowerPoint</Application>
  <PresentationFormat>On-screen Show (4:3)</PresentationFormat>
  <Paragraphs>39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Solstice</vt:lpstr>
      <vt:lpstr>Teaching Controversial Issues</vt:lpstr>
      <vt:lpstr>Keys to Teaching Controversial Issues</vt:lpstr>
      <vt:lpstr>Leading Effective Discussions</vt:lpstr>
      <vt:lpstr>Leading Effective Discussions</vt:lpstr>
      <vt:lpstr>Leading Effective Discussions</vt:lpstr>
    </vt:vector>
  </TitlesOfParts>
  <Company>Illinois State University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Teaching Controversial Issues</dc:title>
  <dc:creator>elpalme</dc:creator>
  <cp:lastModifiedBy>elpalme</cp:lastModifiedBy>
  <cp:revision>3</cp:revision>
  <dcterms:created xsi:type="dcterms:W3CDTF">2010-03-29T16:37:57Z</dcterms:created>
  <dcterms:modified xsi:type="dcterms:W3CDTF">2011-02-11T20:10:36Z</dcterms:modified>
</cp:coreProperties>
</file>

<file path=docProps/thumbnail.jpeg>
</file>